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notesMasterIdLst>
    <p:notesMasterId r:id="rId10"/>
  </p:notesMasterIdLst>
  <p:handoutMasterIdLst>
    <p:handoutMasterId r:id="rId11"/>
  </p:handoutMasterIdLst>
  <p:sldIdLst>
    <p:sldId id="259" r:id="rId2"/>
    <p:sldId id="328" r:id="rId3"/>
    <p:sldId id="326" r:id="rId4"/>
    <p:sldId id="327" r:id="rId5"/>
    <p:sldId id="310" r:id="rId6"/>
    <p:sldId id="303" r:id="rId7"/>
    <p:sldId id="317" r:id="rId8"/>
    <p:sldId id="314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C45E0"/>
    <a:srgbClr val="F6F6F6"/>
    <a:srgbClr val="E6E6E6"/>
    <a:srgbClr val="F0F0F0"/>
    <a:srgbClr val="F7F7F7"/>
    <a:srgbClr val="F8F8F8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95912" autoAdjust="0"/>
  </p:normalViewPr>
  <p:slideViewPr>
    <p:cSldViewPr snapToGrid="0">
      <p:cViewPr varScale="1">
        <p:scale>
          <a:sx n="109" d="100"/>
          <a:sy n="109" d="100"/>
        </p:scale>
        <p:origin x="216" y="4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var\folders\bj\d8blwqk90wl2wf1zz927dmph0000gn\T\com.microsoft.Outlook\Outlook%20Temp\fy20%204qrt%20chart%20draf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Volumes/users$/SBOF%20Documents/FY2016%20%20FY%202017%20FY2018%20FY2019%20FY2020%20TAS0000%20Receipted%20by%20Month%20by%20Type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Volumes/users$/SBOF%20Documents/FY2016%20%20FY%202017%20FY2018%20FY2019%20FY2020%20TAS0000%20Receipted%20by%20Month%20by%20Type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26863412788498E-2"/>
          <c:y val="1.5728963446737135E-2"/>
          <c:w val="0.96405228758169936"/>
          <c:h val="0.8605461142207588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D3DC-F24A-850C-F04A2838F2CF}"/>
              </c:ext>
            </c:extLst>
          </c:dPt>
          <c:dPt>
            <c:idx val="1"/>
            <c:bubble3D val="0"/>
            <c:explosion val="3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D3DC-F24A-850C-F04A2838F2CF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D3DC-F24A-850C-F04A2838F2CF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D3DC-F24A-850C-F04A2838F2CF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D3DC-F24A-850C-F04A2838F2CF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D3DC-F24A-850C-F04A2838F2CF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D3DC-F24A-850C-F04A2838F2CF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D3DC-F24A-850C-F04A2838F2CF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D3DC-F24A-850C-F04A2838F2CF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D3DC-F24A-850C-F04A2838F2CF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D3DC-F24A-850C-F04A2838F2CF}"/>
              </c:ext>
            </c:extLst>
          </c:dPt>
          <c:dLbls>
            <c:dLbl>
              <c:idx val="1"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385578979529484E-2"/>
                      <c:h val="6.88665710186513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3DC-F24A-850C-F04A2838F2CF}"/>
                </c:ext>
              </c:extLst>
            </c:dLbl>
            <c:spPr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ln>
                      <a:noFill/>
                    </a:ln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Sheet1!$A$1:$A$11</c:f>
              <c:strCache>
                <c:ptCount val="11"/>
                <c:pt idx="0">
                  <c:v>Commercial Paper</c:v>
                </c:pt>
                <c:pt idx="1">
                  <c:v>Certificates of Deposit</c:v>
                </c:pt>
                <c:pt idx="2">
                  <c:v>Mortgage Backed Securites</c:v>
                </c:pt>
                <c:pt idx="3">
                  <c:v>Farm Credit (floaters)</c:v>
                </c:pt>
                <c:pt idx="4">
                  <c:v>Farmer Mac (floaters)</c:v>
                </c:pt>
                <c:pt idx="5">
                  <c:v>FHLMC (floaters)</c:v>
                </c:pt>
                <c:pt idx="6">
                  <c:v>SBA Loans (floaters)</c:v>
                </c:pt>
                <c:pt idx="7">
                  <c:v>Municipal Bonds</c:v>
                </c:pt>
                <c:pt idx="8">
                  <c:v>Israel Bond</c:v>
                </c:pt>
                <c:pt idx="9">
                  <c:v>Total DDA / cash</c:v>
                </c:pt>
                <c:pt idx="10">
                  <c:v>Money Market Fund</c:v>
                </c:pt>
              </c:strCache>
            </c:strRef>
          </c:cat>
          <c:val>
            <c:numRef>
              <c:f>Sheet1!$B$1:$B$11</c:f>
              <c:numCache>
                <c:formatCode>#,##0.00</c:formatCode>
                <c:ptCount val="11"/>
                <c:pt idx="0">
                  <c:v>899899441.75999999</c:v>
                </c:pt>
                <c:pt idx="1">
                  <c:v>2500000</c:v>
                </c:pt>
                <c:pt idx="2">
                  <c:v>1956406631.73</c:v>
                </c:pt>
                <c:pt idx="3">
                  <c:v>259254894</c:v>
                </c:pt>
                <c:pt idx="4">
                  <c:v>40000000</c:v>
                </c:pt>
                <c:pt idx="5">
                  <c:v>149850000</c:v>
                </c:pt>
                <c:pt idx="6">
                  <c:v>58094882.57</c:v>
                </c:pt>
                <c:pt idx="7">
                  <c:v>25711035.75</c:v>
                </c:pt>
                <c:pt idx="8">
                  <c:v>65000000</c:v>
                </c:pt>
                <c:pt idx="9">
                  <c:v>281372171.38999999</c:v>
                </c:pt>
                <c:pt idx="10">
                  <c:v>867772733.82000005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D3DC-F24A-850C-F04A2838F2CF}"/>
            </c:ext>
          </c:extLst>
        </c:ser>
        <c:dLbls>
          <c:dLblPos val="bestFit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>
      <a:outerShdw blurRad="50800" dist="38100" dir="2700000" algn="tl" rotWithShape="0">
        <a:schemeClr val="bg1">
          <a:alpha val="40000"/>
        </a:schemeClr>
      </a:outerShdw>
    </a:effectLst>
  </c:spPr>
  <c:txPr>
    <a:bodyPr/>
    <a:lstStyle/>
    <a:p>
      <a:pPr>
        <a:defRPr>
          <a:ln>
            <a:noFill/>
          </a:ln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Sheet1!$J$2</c:f>
              <c:strCache>
                <c:ptCount val="1"/>
                <c:pt idx="0">
                  <c:v>Demand &amp; Money Markets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Sheet1!$K$1:$M$1</c:f>
              <c:strCache>
                <c:ptCount val="3"/>
                <c:pt idx="0">
                  <c:v>APRIL 2020</c:v>
                </c:pt>
                <c:pt idx="1">
                  <c:v>MAY 2020</c:v>
                </c:pt>
                <c:pt idx="2">
                  <c:v>JUNE 2020</c:v>
                </c:pt>
              </c:strCache>
            </c:strRef>
          </c:cat>
          <c:val>
            <c:numRef>
              <c:f>Sheet1!$K$2:$M$2</c:f>
              <c:numCache>
                <c:formatCode>_("$"* #,##0.00_);_("$"* \(#,##0.00\);_("$"* "-"??_);_(@_)</c:formatCode>
                <c:ptCount val="3"/>
                <c:pt idx="0">
                  <c:v>316624.25</c:v>
                </c:pt>
                <c:pt idx="1">
                  <c:v>490780.4</c:v>
                </c:pt>
                <c:pt idx="2">
                  <c:v>415359.04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00-3C4A-B05D-5D86ADFF7D34}"/>
            </c:ext>
          </c:extLst>
        </c:ser>
        <c:ser>
          <c:idx val="1"/>
          <c:order val="1"/>
          <c:tx>
            <c:strRef>
              <c:f>Sheet1!$J$3</c:f>
              <c:strCache>
                <c:ptCount val="1"/>
                <c:pt idx="0">
                  <c:v>Commercial Paper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Sheet1!$K$1:$M$1</c:f>
              <c:strCache>
                <c:ptCount val="3"/>
                <c:pt idx="0">
                  <c:v>APRIL 2020</c:v>
                </c:pt>
                <c:pt idx="1">
                  <c:v>MAY 2020</c:v>
                </c:pt>
                <c:pt idx="2">
                  <c:v>JUNE 2020</c:v>
                </c:pt>
              </c:strCache>
            </c:strRef>
          </c:cat>
          <c:val>
            <c:numRef>
              <c:f>Sheet1!$K$3:$M$3</c:f>
              <c:numCache>
                <c:formatCode>_("$"* #,##0.00_);_("$"* \(#,##0.00\);_("$"* "-"??_);_(@_)</c:formatCode>
                <c:ptCount val="3"/>
                <c:pt idx="0">
                  <c:v>419597.89</c:v>
                </c:pt>
                <c:pt idx="1">
                  <c:v>38291.65</c:v>
                </c:pt>
                <c:pt idx="2">
                  <c:v>95706.89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00-3C4A-B05D-5D86ADFF7D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46454079"/>
        <c:axId val="1247380207"/>
        <c:axId val="0"/>
      </c:bar3DChart>
      <c:catAx>
        <c:axId val="1246454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7380207"/>
        <c:crosses val="autoZero"/>
        <c:auto val="1"/>
        <c:lblAlgn val="ctr"/>
        <c:lblOffset val="100"/>
        <c:noMultiLvlLbl val="0"/>
      </c:catAx>
      <c:valAx>
        <c:axId val="12473802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64540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Sheet1!$J$9</c:f>
              <c:strCache>
                <c:ptCount val="1"/>
                <c:pt idx="0">
                  <c:v>Mortgage Backed Securities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Sheet1!$K$8:$M$8</c:f>
              <c:strCache>
                <c:ptCount val="3"/>
                <c:pt idx="0">
                  <c:v>APRIL 2020</c:v>
                </c:pt>
                <c:pt idx="1">
                  <c:v>MAY 2020</c:v>
                </c:pt>
                <c:pt idx="2">
                  <c:v>JUNE 2020</c:v>
                </c:pt>
              </c:strCache>
            </c:strRef>
          </c:cat>
          <c:val>
            <c:numRef>
              <c:f>Sheet1!$K$9:$M$9</c:f>
              <c:numCache>
                <c:formatCode>"$"#,##0.00_);[Red]\("$"#,##0.00\)</c:formatCode>
                <c:ptCount val="3"/>
                <c:pt idx="0" formatCode="_(&quot;$&quot;* #,##0.00_);_(&quot;$&quot;* \(#,##0.00\);_(&quot;$&quot;* &quot;-&quot;??_);_(@_)">
                  <c:v>3239923.55</c:v>
                </c:pt>
                <c:pt idx="1">
                  <c:v>1738004.65</c:v>
                </c:pt>
                <c:pt idx="2" formatCode="_(&quot;$&quot;* #,##0.00_);_(&quot;$&quot;* \(#,##0.00\);_(&quot;$&quot;* &quot;-&quot;??_);_(@_)">
                  <c:v>1024052.46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04-C94D-B98C-A91E813B3291}"/>
            </c:ext>
          </c:extLst>
        </c:ser>
        <c:ser>
          <c:idx val="1"/>
          <c:order val="1"/>
          <c:tx>
            <c:strRef>
              <c:f>Sheet1!$J$10</c:f>
              <c:strCache>
                <c:ptCount val="1"/>
                <c:pt idx="0">
                  <c:v>Agencies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Sheet1!$K$8:$M$8</c:f>
              <c:strCache>
                <c:ptCount val="3"/>
                <c:pt idx="0">
                  <c:v>APRIL 2020</c:v>
                </c:pt>
                <c:pt idx="1">
                  <c:v>MAY 2020</c:v>
                </c:pt>
                <c:pt idx="2">
                  <c:v>JUNE 2020</c:v>
                </c:pt>
              </c:strCache>
            </c:strRef>
          </c:cat>
          <c:val>
            <c:numRef>
              <c:f>Sheet1!$K$10:$M$10</c:f>
              <c:numCache>
                <c:formatCode>_("$"* #,##0.00_);_("$"* \(#,##0.00\);_("$"* "-"??_);_(@_)</c:formatCode>
                <c:ptCount val="3"/>
                <c:pt idx="0">
                  <c:v>745489.3</c:v>
                </c:pt>
                <c:pt idx="1">
                  <c:v>2155006.38</c:v>
                </c:pt>
                <c:pt idx="2">
                  <c:v>14815.59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04-C94D-B98C-A91E813B3291}"/>
            </c:ext>
          </c:extLst>
        </c:ser>
        <c:ser>
          <c:idx val="2"/>
          <c:order val="2"/>
          <c:tx>
            <c:strRef>
              <c:f>Sheet1!$J$11</c:f>
              <c:strCache>
                <c:ptCount val="1"/>
                <c:pt idx="0">
                  <c:v>Israel Bonds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Sheet1!$K$8:$M$8</c:f>
              <c:strCache>
                <c:ptCount val="3"/>
                <c:pt idx="0">
                  <c:v>APRIL 2020</c:v>
                </c:pt>
                <c:pt idx="1">
                  <c:v>MAY 2020</c:v>
                </c:pt>
                <c:pt idx="2">
                  <c:v>JUNE 2020</c:v>
                </c:pt>
              </c:strCache>
            </c:strRef>
          </c:cat>
          <c:val>
            <c:numRef>
              <c:f>Sheet1!$K$11:$M$11</c:f>
              <c:numCache>
                <c:formatCode>_("$"* #,##0.00_);_("$"* \(#,##0.00\);_("$"* "-"??_);_(@_)</c:formatCode>
                <c:ptCount val="3"/>
                <c:pt idx="1">
                  <c:v>618686.29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04-C94D-B98C-A91E813B3291}"/>
            </c:ext>
          </c:extLst>
        </c:ser>
        <c:ser>
          <c:idx val="3"/>
          <c:order val="3"/>
          <c:tx>
            <c:strRef>
              <c:f>Sheet1!$J$12</c:f>
              <c:strCache>
                <c:ptCount val="1"/>
                <c:pt idx="0">
                  <c:v>Municipal Bonds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Sheet1!$K$8:$M$8</c:f>
              <c:strCache>
                <c:ptCount val="3"/>
                <c:pt idx="0">
                  <c:v>APRIL 2020</c:v>
                </c:pt>
                <c:pt idx="1">
                  <c:v>MAY 2020</c:v>
                </c:pt>
                <c:pt idx="2">
                  <c:v>JUNE 2020</c:v>
                </c:pt>
              </c:strCache>
            </c:strRef>
          </c:cat>
          <c:val>
            <c:numRef>
              <c:f>Sheet1!$K$12:$M$12</c:f>
              <c:numCache>
                <c:formatCode>_("$"* #,##0.00_);_("$"* \(#,##0.00\);_("$"* "-"??_);_(@_)</c:formatCode>
                <c:ptCount val="3"/>
                <c:pt idx="1">
                  <c:v>79098.31</c:v>
                </c:pt>
                <c:pt idx="2">
                  <c:v>31887.15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04-C94D-B98C-A91E813B32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44050095"/>
        <c:axId val="1244159807"/>
        <c:axId val="0"/>
      </c:bar3DChart>
      <c:catAx>
        <c:axId val="12440500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4159807"/>
        <c:crosses val="autoZero"/>
        <c:auto val="1"/>
        <c:lblAlgn val="ctr"/>
        <c:lblOffset val="100"/>
        <c:noMultiLvlLbl val="0"/>
      </c:catAx>
      <c:valAx>
        <c:axId val="12441598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40500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FY16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  <a:sp3d/>
          </c:spPr>
          <c:invertIfNegative val="0"/>
          <c:dLbls>
            <c:numFmt formatCode="&quot;$&quot;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91440" rIns="38100" bIns="182880" spcCol="274320" anchor="ctr" anchorCtr="0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1Q</c:v>
                </c:pt>
                <c:pt idx="1">
                  <c:v>2Q</c:v>
                </c:pt>
                <c:pt idx="2">
                  <c:v>3Q</c:v>
                </c:pt>
                <c:pt idx="3">
                  <c:v>4Q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7.83</c:v>
                </c:pt>
                <c:pt idx="1">
                  <c:v>8.23</c:v>
                </c:pt>
                <c:pt idx="2">
                  <c:v>15.96</c:v>
                </c:pt>
                <c:pt idx="3">
                  <c:v>16.96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0A-B242-BC3A-27E2E9E9F4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FY17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  <a:sp3d/>
          </c:spPr>
          <c:invertIfNegative val="0"/>
          <c:dLbls>
            <c:numFmt formatCode="&quot;$&quot;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9144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1Q</c:v>
                </c:pt>
                <c:pt idx="1">
                  <c:v>2Q</c:v>
                </c:pt>
                <c:pt idx="2">
                  <c:v>3Q</c:v>
                </c:pt>
                <c:pt idx="3">
                  <c:v>4Q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11.82</c:v>
                </c:pt>
                <c:pt idx="1">
                  <c:v>9.85</c:v>
                </c:pt>
                <c:pt idx="2">
                  <c:v>17.73</c:v>
                </c:pt>
                <c:pt idx="3">
                  <c:v>18.149999999999999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0A-B242-BC3A-27E2E9E9F47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FY18</c:v>
                </c:pt>
              </c:strCache>
            </c:strRef>
          </c:tx>
          <c:spPr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  <a:sp3d/>
          </c:spPr>
          <c:invertIfNegative val="0"/>
          <c:dLbls>
            <c:numFmt formatCode="&quot;$&quot;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9144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1Q</c:v>
                </c:pt>
                <c:pt idx="1">
                  <c:v>2Q</c:v>
                </c:pt>
                <c:pt idx="2">
                  <c:v>3Q</c:v>
                </c:pt>
                <c:pt idx="3">
                  <c:v>4Q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18.59</c:v>
                </c:pt>
                <c:pt idx="1">
                  <c:v>17.079999999999998</c:v>
                </c:pt>
                <c:pt idx="2">
                  <c:v>20.27</c:v>
                </c:pt>
                <c:pt idx="3">
                  <c:v>21.29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0A-B242-BC3A-27E2E9E9F47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FY19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numFmt formatCode="&quot;$&quot;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6576" tIns="91440" rIns="38100" bIns="19050" anchor="t" anchorCtr="0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1A0A-B242-BC3A-27E2E9E9F475}"/>
                </c:ext>
              </c:extLst>
            </c:dLbl>
            <c:dLbl>
              <c:idx val="1"/>
              <c:numFmt formatCode="&quot;$&quot;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9144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1A0A-B242-BC3A-27E2E9E9F475}"/>
                </c:ext>
              </c:extLst>
            </c:dLbl>
            <c:dLbl>
              <c:idx val="2"/>
              <c:numFmt formatCode="&quot;$&quot;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9144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1A0A-B242-BC3A-27E2E9E9F475}"/>
                </c:ext>
              </c:extLst>
            </c:dLbl>
            <c:dLbl>
              <c:idx val="3"/>
              <c:numFmt formatCode="&quot;$&quot;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9144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1A0A-B242-BC3A-27E2E9E9F475}"/>
                </c:ext>
              </c:extLst>
            </c:dLbl>
            <c:numFmt formatCode="&quot;$&quot;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1Q</c:v>
                </c:pt>
                <c:pt idx="1">
                  <c:v>2Q</c:v>
                </c:pt>
                <c:pt idx="2">
                  <c:v>3Q</c:v>
                </c:pt>
                <c:pt idx="3">
                  <c:v>4Q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25.48</c:v>
                </c:pt>
                <c:pt idx="1">
                  <c:v>28.5</c:v>
                </c:pt>
                <c:pt idx="2">
                  <c:v>29.02</c:v>
                </c:pt>
                <c:pt idx="3">
                  <c:v>33.96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0A-B242-BC3A-27E2E9E9F47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FY20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C45E0"/>
              </a:solidFill>
            </c:spPr>
            <c:extLst>
              <c:ext xmlns:c16="http://schemas.microsoft.com/office/drawing/2014/chart" uri="{C3380CC4-5D6E-409C-BE32-E72D297353CC}">
                <c16:uniqueId val="{00000001-5435-E04B-B622-6EF788DE9264}"/>
              </c:ext>
            </c:extLst>
          </c:dPt>
          <c:dLbls>
            <c:dLbl>
              <c:idx val="0"/>
              <c:layout>
                <c:manualLayout>
                  <c:x val="1.0869565217391304E-2"/>
                  <c:y val="-7.5685895982946236E-3"/>
                </c:manualLayout>
              </c:layout>
              <c:numFmt formatCode="&quot;$&quot;#,##0.0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>
                      <a:latin typeface="+mj-l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435-E04B-B622-6EF788DE9264}"/>
                </c:ext>
              </c:extLst>
            </c:dLbl>
            <c:dLbl>
              <c:idx val="1"/>
              <c:layout>
                <c:manualLayout>
                  <c:x val="1.0869565217391304E-2"/>
                  <c:y val="-4.4959162381600844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aseline="0">
                      <a:latin typeface="+mj-l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5658165011982201E-2"/>
                      <c:h val="5.41723292693900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D24-0D41-8573-1756FA32239B}"/>
                </c:ext>
              </c:extLst>
            </c:dLbl>
            <c:dLbl>
              <c:idx val="2"/>
              <c:layout>
                <c:manualLayout>
                  <c:x val="1.6908212560386385E-2"/>
                  <c:y val="-1.71664239423146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A5C-B248-8BD1-47611F65DD77}"/>
                </c:ext>
              </c:extLst>
            </c:dLbl>
            <c:dLbl>
              <c:idx val="3"/>
              <c:layout>
                <c:manualLayout>
                  <c:x val="1.0869565217391127E-2"/>
                  <c:y val="-8.9918324763201689E-1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</a:t>
                    </a:r>
                    <a:fld id="{C2C32B7F-18CE-5A45-BAFB-0E313D85D62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F11-324C-B6EF-43BD8278BE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aseline="0"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1Q</c:v>
                </c:pt>
                <c:pt idx="1">
                  <c:v>2Q</c:v>
                </c:pt>
                <c:pt idx="2">
                  <c:v>3Q</c:v>
                </c:pt>
                <c:pt idx="3">
                  <c:v>4Q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22.68</c:v>
                </c:pt>
                <c:pt idx="1">
                  <c:v>23.44</c:v>
                </c:pt>
                <c:pt idx="2">
                  <c:v>23.19</c:v>
                </c:pt>
                <c:pt idx="3" formatCode="0.00">
                  <c:v>11.42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35-E04B-B622-6EF788DE92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3"/>
        <c:gapDepth val="0"/>
        <c:shape val="box"/>
        <c:axId val="1750611552"/>
        <c:axId val="1750613232"/>
        <c:axId val="0"/>
      </c:bar3DChart>
      <c:catAx>
        <c:axId val="175061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0613232"/>
        <c:crosses val="autoZero"/>
        <c:auto val="1"/>
        <c:lblAlgn val="ctr"/>
        <c:lblOffset val="100"/>
        <c:noMultiLvlLbl val="0"/>
      </c:catAx>
      <c:valAx>
        <c:axId val="1750613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REVENUE (in USD MILLONS)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&quot;$&quot;#,##0" sourceLinked="0"/>
        <c:majorTickMark val="in"/>
        <c:minorTickMark val="in"/>
        <c:tickLblPos val="nextTo"/>
        <c:spPr>
          <a:noFill/>
          <a:ln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0611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Previous Admin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p3d/>
          </c:spPr>
          <c:invertIfNegative val="0"/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801-AE4D-8176-8343402E1A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FY10</c:v>
                </c:pt>
                <c:pt idx="1">
                  <c:v>FY11</c:v>
                </c:pt>
                <c:pt idx="2">
                  <c:v>FY12</c:v>
                </c:pt>
                <c:pt idx="3">
                  <c:v>FY13</c:v>
                </c:pt>
                <c:pt idx="4">
                  <c:v>FY14</c:v>
                </c:pt>
                <c:pt idx="5">
                  <c:v>FY15</c:v>
                </c:pt>
                <c:pt idx="6">
                  <c:v>FY16</c:v>
                </c:pt>
                <c:pt idx="7">
                  <c:v>FY17</c:v>
                </c:pt>
                <c:pt idx="8">
                  <c:v>FY18</c:v>
                </c:pt>
                <c:pt idx="9">
                  <c:v>FY19</c:v>
                </c:pt>
                <c:pt idx="10">
                  <c:v>FY20</c:v>
                </c:pt>
              </c:strCache>
            </c:strRef>
          </c:cat>
          <c:val>
            <c:numRef>
              <c:f>Sheet1!$B$2:$B$12</c:f>
              <c:numCache>
                <c:formatCode>"$"#,##0.00</c:formatCode>
                <c:ptCount val="11"/>
                <c:pt idx="0">
                  <c:v>36.03</c:v>
                </c:pt>
                <c:pt idx="1">
                  <c:v>27.28</c:v>
                </c:pt>
                <c:pt idx="2">
                  <c:v>22.87</c:v>
                </c:pt>
                <c:pt idx="3">
                  <c:v>18.18</c:v>
                </c:pt>
                <c:pt idx="4">
                  <c:v>20.39</c:v>
                </c:pt>
                <c:pt idx="5">
                  <c:v>10.19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66-5348-A13A-03380248905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Milligan Admin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6F7-4944-A303-220F1F028CE3}"/>
                </c:ext>
              </c:extLst>
            </c:dLbl>
            <c:numFmt formatCode="&quot;$&quot;#,##0.0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FY10</c:v>
                </c:pt>
                <c:pt idx="1">
                  <c:v>FY11</c:v>
                </c:pt>
                <c:pt idx="2">
                  <c:v>FY12</c:v>
                </c:pt>
                <c:pt idx="3">
                  <c:v>FY13</c:v>
                </c:pt>
                <c:pt idx="4">
                  <c:v>FY14</c:v>
                </c:pt>
                <c:pt idx="5">
                  <c:v>FY15</c:v>
                </c:pt>
                <c:pt idx="6">
                  <c:v>FY16</c:v>
                </c:pt>
                <c:pt idx="7">
                  <c:v>FY17</c:v>
                </c:pt>
                <c:pt idx="8">
                  <c:v>FY18</c:v>
                </c:pt>
                <c:pt idx="9">
                  <c:v>FY19</c:v>
                </c:pt>
                <c:pt idx="10">
                  <c:v>FY20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5" formatCode="&quot;$&quot;#,##0.00">
                  <c:v>12.12</c:v>
                </c:pt>
                <c:pt idx="6" formatCode="&quot;$&quot;#,##0.00">
                  <c:v>48.98</c:v>
                </c:pt>
                <c:pt idx="7" formatCode="&quot;$&quot;#,##0.00">
                  <c:v>57.55</c:v>
                </c:pt>
                <c:pt idx="8" formatCode="&quot;$&quot;#,##0.00">
                  <c:v>77.23</c:v>
                </c:pt>
                <c:pt idx="9" formatCode="&quot;$&quot;#,##0.00">
                  <c:v>116.95</c:v>
                </c:pt>
                <c:pt idx="10" formatCode="&quot;$&quot;#,##0.00">
                  <c:v>80.73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66-5348-A13A-0338024890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shape val="box"/>
        <c:axId val="1812954592"/>
        <c:axId val="1818715584"/>
        <c:axId val="0"/>
      </c:bar3DChart>
      <c:catAx>
        <c:axId val="181295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8715584"/>
        <c:crosses val="autoZero"/>
        <c:auto val="1"/>
        <c:lblAlgn val="ctr"/>
        <c:lblOffset val="100"/>
        <c:noMultiLvlLbl val="0"/>
      </c:catAx>
      <c:valAx>
        <c:axId val="1818715584"/>
        <c:scaling>
          <c:orientation val="minMax"/>
          <c:max val="1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2954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MM Earnings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Sheet1!$A$2:$A$49</c:f>
              <c:numCache>
                <c:formatCode>[$-409]mmm\-yy;@</c:formatCode>
                <c:ptCount val="48"/>
                <c:pt idx="0">
                  <c:v>42552</c:v>
                </c:pt>
                <c:pt idx="1">
                  <c:v>42583</c:v>
                </c:pt>
                <c:pt idx="2">
                  <c:v>42614</c:v>
                </c:pt>
                <c:pt idx="3">
                  <c:v>42644</c:v>
                </c:pt>
                <c:pt idx="4">
                  <c:v>42675</c:v>
                </c:pt>
                <c:pt idx="5">
                  <c:v>42705</c:v>
                </c:pt>
                <c:pt idx="6">
                  <c:v>42736</c:v>
                </c:pt>
                <c:pt idx="7">
                  <c:v>42767</c:v>
                </c:pt>
                <c:pt idx="8">
                  <c:v>42795</c:v>
                </c:pt>
                <c:pt idx="9">
                  <c:v>42826</c:v>
                </c:pt>
                <c:pt idx="10">
                  <c:v>42856</c:v>
                </c:pt>
                <c:pt idx="11">
                  <c:v>42887</c:v>
                </c:pt>
                <c:pt idx="12">
                  <c:v>42917</c:v>
                </c:pt>
                <c:pt idx="13">
                  <c:v>42948</c:v>
                </c:pt>
                <c:pt idx="14">
                  <c:v>42979</c:v>
                </c:pt>
                <c:pt idx="15">
                  <c:v>43009</c:v>
                </c:pt>
                <c:pt idx="16">
                  <c:v>43040</c:v>
                </c:pt>
                <c:pt idx="17">
                  <c:v>43070</c:v>
                </c:pt>
                <c:pt idx="18">
                  <c:v>43101</c:v>
                </c:pt>
                <c:pt idx="19">
                  <c:v>43132</c:v>
                </c:pt>
                <c:pt idx="20">
                  <c:v>43160</c:v>
                </c:pt>
                <c:pt idx="21">
                  <c:v>43191</c:v>
                </c:pt>
                <c:pt idx="22">
                  <c:v>43221</c:v>
                </c:pt>
                <c:pt idx="23">
                  <c:v>43252</c:v>
                </c:pt>
                <c:pt idx="24">
                  <c:v>43282</c:v>
                </c:pt>
                <c:pt idx="25">
                  <c:v>43313</c:v>
                </c:pt>
                <c:pt idx="26">
                  <c:v>43344</c:v>
                </c:pt>
                <c:pt idx="27">
                  <c:v>43374</c:v>
                </c:pt>
                <c:pt idx="28">
                  <c:v>43405</c:v>
                </c:pt>
                <c:pt idx="29">
                  <c:v>43435</c:v>
                </c:pt>
                <c:pt idx="30">
                  <c:v>43466</c:v>
                </c:pt>
                <c:pt idx="31">
                  <c:v>43497</c:v>
                </c:pt>
                <c:pt idx="32">
                  <c:v>43525</c:v>
                </c:pt>
                <c:pt idx="33">
                  <c:v>43556</c:v>
                </c:pt>
                <c:pt idx="34">
                  <c:v>43586</c:v>
                </c:pt>
                <c:pt idx="35">
                  <c:v>43617</c:v>
                </c:pt>
                <c:pt idx="36">
                  <c:v>43647</c:v>
                </c:pt>
                <c:pt idx="37">
                  <c:v>43678</c:v>
                </c:pt>
                <c:pt idx="38">
                  <c:v>43709</c:v>
                </c:pt>
                <c:pt idx="39">
                  <c:v>43739</c:v>
                </c:pt>
                <c:pt idx="40">
                  <c:v>43770</c:v>
                </c:pt>
                <c:pt idx="41">
                  <c:v>43800</c:v>
                </c:pt>
                <c:pt idx="42">
                  <c:v>43831</c:v>
                </c:pt>
                <c:pt idx="43">
                  <c:v>43862</c:v>
                </c:pt>
                <c:pt idx="44">
                  <c:v>43891</c:v>
                </c:pt>
                <c:pt idx="45">
                  <c:v>43922</c:v>
                </c:pt>
                <c:pt idx="46">
                  <c:v>43952</c:v>
                </c:pt>
                <c:pt idx="47">
                  <c:v>43983</c:v>
                </c:pt>
              </c:numCache>
            </c:numRef>
          </c:cat>
          <c:val>
            <c:numRef>
              <c:f>Sheet1!$B$2:$B$49</c:f>
              <c:numCache>
                <c:formatCode>"$"#,##0</c:formatCode>
                <c:ptCount val="48"/>
                <c:pt idx="0">
                  <c:v>120578</c:v>
                </c:pt>
                <c:pt idx="1">
                  <c:v>217020</c:v>
                </c:pt>
                <c:pt idx="2">
                  <c:v>168767</c:v>
                </c:pt>
                <c:pt idx="3">
                  <c:v>101296</c:v>
                </c:pt>
                <c:pt idx="4">
                  <c:v>189422</c:v>
                </c:pt>
                <c:pt idx="5">
                  <c:v>267491</c:v>
                </c:pt>
                <c:pt idx="6">
                  <c:v>200776</c:v>
                </c:pt>
                <c:pt idx="7">
                  <c:v>180582</c:v>
                </c:pt>
                <c:pt idx="8">
                  <c:v>273345</c:v>
                </c:pt>
                <c:pt idx="9">
                  <c:v>208597</c:v>
                </c:pt>
                <c:pt idx="10">
                  <c:v>281885</c:v>
                </c:pt>
                <c:pt idx="11">
                  <c:v>356195</c:v>
                </c:pt>
                <c:pt idx="12">
                  <c:v>288747</c:v>
                </c:pt>
                <c:pt idx="13">
                  <c:v>379443</c:v>
                </c:pt>
                <c:pt idx="14">
                  <c:v>382114</c:v>
                </c:pt>
                <c:pt idx="15">
                  <c:v>415774</c:v>
                </c:pt>
                <c:pt idx="16">
                  <c:v>413728</c:v>
                </c:pt>
                <c:pt idx="17">
                  <c:v>499201</c:v>
                </c:pt>
                <c:pt idx="18">
                  <c:v>549100</c:v>
                </c:pt>
                <c:pt idx="19">
                  <c:v>493577</c:v>
                </c:pt>
                <c:pt idx="20">
                  <c:v>639633</c:v>
                </c:pt>
                <c:pt idx="21">
                  <c:v>765306</c:v>
                </c:pt>
                <c:pt idx="22">
                  <c:v>799007</c:v>
                </c:pt>
                <c:pt idx="23">
                  <c:v>766836</c:v>
                </c:pt>
                <c:pt idx="24">
                  <c:v>895912</c:v>
                </c:pt>
                <c:pt idx="25">
                  <c:v>895907</c:v>
                </c:pt>
                <c:pt idx="26">
                  <c:v>857589</c:v>
                </c:pt>
                <c:pt idx="27">
                  <c:v>1029045</c:v>
                </c:pt>
                <c:pt idx="28">
                  <c:v>1084872</c:v>
                </c:pt>
                <c:pt idx="29">
                  <c:v>1222741</c:v>
                </c:pt>
                <c:pt idx="30">
                  <c:v>1124471</c:v>
                </c:pt>
                <c:pt idx="31">
                  <c:v>875024</c:v>
                </c:pt>
                <c:pt idx="32">
                  <c:v>936631</c:v>
                </c:pt>
                <c:pt idx="33">
                  <c:v>922895</c:v>
                </c:pt>
                <c:pt idx="34">
                  <c:v>948513</c:v>
                </c:pt>
                <c:pt idx="35">
                  <c:v>927677</c:v>
                </c:pt>
                <c:pt idx="36">
                  <c:v>980162</c:v>
                </c:pt>
                <c:pt idx="37">
                  <c:v>878981</c:v>
                </c:pt>
                <c:pt idx="38">
                  <c:v>801405</c:v>
                </c:pt>
                <c:pt idx="39">
                  <c:v>737768</c:v>
                </c:pt>
                <c:pt idx="40">
                  <c:v>636266</c:v>
                </c:pt>
                <c:pt idx="41">
                  <c:v>673421</c:v>
                </c:pt>
                <c:pt idx="42">
                  <c:v>664971.24</c:v>
                </c:pt>
                <c:pt idx="43">
                  <c:v>599472.07999999996</c:v>
                </c:pt>
                <c:pt idx="44">
                  <c:v>525565.77</c:v>
                </c:pt>
                <c:pt idx="45">
                  <c:v>257232.18</c:v>
                </c:pt>
                <c:pt idx="46">
                  <c:v>188533.75</c:v>
                </c:pt>
                <c:pt idx="47">
                  <c:v>127838.64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B5-FD48-8288-16DDA154B1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25880144"/>
        <c:axId val="2026535472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ROI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45"/>
              <c:layout>
                <c:manualLayout>
                  <c:x val="-1.382323611686697E-2"/>
                  <c:y val="-0.2278070143830371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72-6044-8035-94E5C081416E}"/>
                </c:ext>
              </c:extLst>
            </c:dLbl>
            <c:dLbl>
              <c:idx val="46"/>
              <c:layout>
                <c:manualLayout>
                  <c:x val="-1.2681057754294039E-2"/>
                  <c:y val="-0.19390894842212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772-6044-8035-94E5C081416E}"/>
                </c:ext>
              </c:extLst>
            </c:dLbl>
            <c:dLbl>
              <c:idx val="47"/>
              <c:layout>
                <c:manualLayout>
                  <c:x val="-1.4965414479440071E-2"/>
                  <c:y val="-0.1600108824612207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72-6044-8035-94E5C08141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Sheet1!$A$2:$A$49</c:f>
              <c:numCache>
                <c:formatCode>[$-409]mmm\-yy;@</c:formatCode>
                <c:ptCount val="48"/>
                <c:pt idx="0">
                  <c:v>42552</c:v>
                </c:pt>
                <c:pt idx="1">
                  <c:v>42583</c:v>
                </c:pt>
                <c:pt idx="2">
                  <c:v>42614</c:v>
                </c:pt>
                <c:pt idx="3">
                  <c:v>42644</c:v>
                </c:pt>
                <c:pt idx="4">
                  <c:v>42675</c:v>
                </c:pt>
                <c:pt idx="5">
                  <c:v>42705</c:v>
                </c:pt>
                <c:pt idx="6">
                  <c:v>42736</c:v>
                </c:pt>
                <c:pt idx="7">
                  <c:v>42767</c:v>
                </c:pt>
                <c:pt idx="8">
                  <c:v>42795</c:v>
                </c:pt>
                <c:pt idx="9">
                  <c:v>42826</c:v>
                </c:pt>
                <c:pt idx="10">
                  <c:v>42856</c:v>
                </c:pt>
                <c:pt idx="11">
                  <c:v>42887</c:v>
                </c:pt>
                <c:pt idx="12">
                  <c:v>42917</c:v>
                </c:pt>
                <c:pt idx="13">
                  <c:v>42948</c:v>
                </c:pt>
                <c:pt idx="14">
                  <c:v>42979</c:v>
                </c:pt>
                <c:pt idx="15">
                  <c:v>43009</c:v>
                </c:pt>
                <c:pt idx="16">
                  <c:v>43040</c:v>
                </c:pt>
                <c:pt idx="17">
                  <c:v>43070</c:v>
                </c:pt>
                <c:pt idx="18">
                  <c:v>43101</c:v>
                </c:pt>
                <c:pt idx="19">
                  <c:v>43132</c:v>
                </c:pt>
                <c:pt idx="20">
                  <c:v>43160</c:v>
                </c:pt>
                <c:pt idx="21">
                  <c:v>43191</c:v>
                </c:pt>
                <c:pt idx="22">
                  <c:v>43221</c:v>
                </c:pt>
                <c:pt idx="23">
                  <c:v>43252</c:v>
                </c:pt>
                <c:pt idx="24">
                  <c:v>43282</c:v>
                </c:pt>
                <c:pt idx="25">
                  <c:v>43313</c:v>
                </c:pt>
                <c:pt idx="26">
                  <c:v>43344</c:v>
                </c:pt>
                <c:pt idx="27">
                  <c:v>43374</c:v>
                </c:pt>
                <c:pt idx="28">
                  <c:v>43405</c:v>
                </c:pt>
                <c:pt idx="29">
                  <c:v>43435</c:v>
                </c:pt>
                <c:pt idx="30">
                  <c:v>43466</c:v>
                </c:pt>
                <c:pt idx="31">
                  <c:v>43497</c:v>
                </c:pt>
                <c:pt idx="32">
                  <c:v>43525</c:v>
                </c:pt>
                <c:pt idx="33">
                  <c:v>43556</c:v>
                </c:pt>
                <c:pt idx="34">
                  <c:v>43586</c:v>
                </c:pt>
                <c:pt idx="35">
                  <c:v>43617</c:v>
                </c:pt>
                <c:pt idx="36">
                  <c:v>43647</c:v>
                </c:pt>
                <c:pt idx="37">
                  <c:v>43678</c:v>
                </c:pt>
                <c:pt idx="38">
                  <c:v>43709</c:v>
                </c:pt>
                <c:pt idx="39">
                  <c:v>43739</c:v>
                </c:pt>
                <c:pt idx="40">
                  <c:v>43770</c:v>
                </c:pt>
                <c:pt idx="41">
                  <c:v>43800</c:v>
                </c:pt>
                <c:pt idx="42">
                  <c:v>43831</c:v>
                </c:pt>
                <c:pt idx="43">
                  <c:v>43862</c:v>
                </c:pt>
                <c:pt idx="44">
                  <c:v>43891</c:v>
                </c:pt>
                <c:pt idx="45">
                  <c:v>43922</c:v>
                </c:pt>
                <c:pt idx="46">
                  <c:v>43952</c:v>
                </c:pt>
                <c:pt idx="47">
                  <c:v>43983</c:v>
                </c:pt>
              </c:numCache>
            </c:numRef>
          </c:cat>
          <c:val>
            <c:numRef>
              <c:f>Sheet1!$C$2:$C$49</c:f>
              <c:numCache>
                <c:formatCode>0.00</c:formatCode>
                <c:ptCount val="48"/>
                <c:pt idx="0">
                  <c:v>0.87</c:v>
                </c:pt>
                <c:pt idx="1">
                  <c:v>0.92</c:v>
                </c:pt>
                <c:pt idx="2">
                  <c:v>0.94</c:v>
                </c:pt>
                <c:pt idx="3">
                  <c:v>0.85</c:v>
                </c:pt>
                <c:pt idx="4">
                  <c:v>0.96</c:v>
                </c:pt>
                <c:pt idx="5">
                  <c:v>0.87</c:v>
                </c:pt>
                <c:pt idx="6">
                  <c:v>0.81</c:v>
                </c:pt>
                <c:pt idx="7">
                  <c:v>0.83</c:v>
                </c:pt>
                <c:pt idx="8">
                  <c:v>1.08</c:v>
                </c:pt>
                <c:pt idx="9">
                  <c:v>1.1299999999999999</c:v>
                </c:pt>
                <c:pt idx="10">
                  <c:v>1.21</c:v>
                </c:pt>
                <c:pt idx="11">
                  <c:v>1.31</c:v>
                </c:pt>
                <c:pt idx="12">
                  <c:v>1.46</c:v>
                </c:pt>
                <c:pt idx="13">
                  <c:v>1.47</c:v>
                </c:pt>
                <c:pt idx="14">
                  <c:v>1.48</c:v>
                </c:pt>
                <c:pt idx="15">
                  <c:v>1.51</c:v>
                </c:pt>
                <c:pt idx="16">
                  <c:v>1.51</c:v>
                </c:pt>
                <c:pt idx="17">
                  <c:v>1.65</c:v>
                </c:pt>
                <c:pt idx="18">
                  <c:v>1.79</c:v>
                </c:pt>
                <c:pt idx="19">
                  <c:v>1.81</c:v>
                </c:pt>
                <c:pt idx="20">
                  <c:v>2.13</c:v>
                </c:pt>
                <c:pt idx="21">
                  <c:v>2.38</c:v>
                </c:pt>
                <c:pt idx="22">
                  <c:v>2.29</c:v>
                </c:pt>
                <c:pt idx="23">
                  <c:v>2.2400000000000002</c:v>
                </c:pt>
                <c:pt idx="24">
                  <c:v>2.33</c:v>
                </c:pt>
                <c:pt idx="25">
                  <c:v>2.35</c:v>
                </c:pt>
                <c:pt idx="26">
                  <c:v>2.33</c:v>
                </c:pt>
                <c:pt idx="27">
                  <c:v>2.5</c:v>
                </c:pt>
                <c:pt idx="28">
                  <c:v>2.56</c:v>
                </c:pt>
                <c:pt idx="29">
                  <c:v>2.79</c:v>
                </c:pt>
                <c:pt idx="30">
                  <c:v>2.88</c:v>
                </c:pt>
                <c:pt idx="31">
                  <c:v>2.9</c:v>
                </c:pt>
                <c:pt idx="32">
                  <c:v>2.85</c:v>
                </c:pt>
                <c:pt idx="33">
                  <c:v>2.78</c:v>
                </c:pt>
                <c:pt idx="34">
                  <c:v>2.74</c:v>
                </c:pt>
                <c:pt idx="35">
                  <c:v>2.7</c:v>
                </c:pt>
                <c:pt idx="36">
                  <c:v>2.6</c:v>
                </c:pt>
                <c:pt idx="37">
                  <c:v>2.2999999999999998</c:v>
                </c:pt>
                <c:pt idx="38">
                  <c:v>2.14</c:v>
                </c:pt>
                <c:pt idx="39">
                  <c:v>1.91</c:v>
                </c:pt>
                <c:pt idx="40">
                  <c:v>1.7</c:v>
                </c:pt>
                <c:pt idx="41">
                  <c:v>1.73</c:v>
                </c:pt>
                <c:pt idx="42">
                  <c:v>1.75</c:v>
                </c:pt>
                <c:pt idx="43">
                  <c:v>1.72</c:v>
                </c:pt>
                <c:pt idx="44">
                  <c:v>1.43</c:v>
                </c:pt>
                <c:pt idx="45">
                  <c:v>0.73</c:v>
                </c:pt>
                <c:pt idx="46">
                  <c:v>0.51</c:v>
                </c:pt>
                <c:pt idx="47">
                  <c:v>0.33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B5-FD48-8288-16DDA154B1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5334352"/>
        <c:axId val="2047343600"/>
      </c:lineChart>
      <c:dateAx>
        <c:axId val="2025880144"/>
        <c:scaling>
          <c:orientation val="minMax"/>
        </c:scaling>
        <c:delete val="0"/>
        <c:axPos val="b"/>
        <c:numFmt formatCode="[$-409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6535472"/>
        <c:crosses val="autoZero"/>
        <c:auto val="1"/>
        <c:lblOffset val="100"/>
        <c:baseTimeUnit val="months"/>
        <c:majorUnit val="1"/>
        <c:majorTimeUnit val="months"/>
      </c:dateAx>
      <c:valAx>
        <c:axId val="2026535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5880144"/>
        <c:crosses val="autoZero"/>
        <c:crossBetween val="between"/>
      </c:valAx>
      <c:valAx>
        <c:axId val="2047343600"/>
        <c:scaling>
          <c:orientation val="minMax"/>
        </c:scaling>
        <c:delete val="0"/>
        <c:axPos val="r"/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5334352"/>
        <c:crosses val="max"/>
        <c:crossBetween val="between"/>
      </c:valAx>
      <c:dateAx>
        <c:axId val="2025334352"/>
        <c:scaling>
          <c:orientation val="minMax"/>
        </c:scaling>
        <c:delete val="1"/>
        <c:axPos val="b"/>
        <c:numFmt formatCode="[$-409]mmm\-yy;@" sourceLinked="1"/>
        <c:majorTickMark val="out"/>
        <c:minorTickMark val="none"/>
        <c:tickLblPos val="nextTo"/>
        <c:crossAx val="2047343600"/>
        <c:crosses val="autoZero"/>
        <c:auto val="1"/>
        <c:lblOffset val="100"/>
        <c:baseTimeUnit val="months"/>
        <c:majorUnit val="1"/>
        <c:minorUnit val="1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</cdr:x>
      <cdr:y>0.54327</cdr:y>
    </cdr:from>
    <cdr:to>
      <cdr:x>0.60816</cdr:x>
      <cdr:y>0.65372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99737350-3968-BA46-B402-11F5778555C9}"/>
            </a:ext>
          </a:extLst>
        </cdr:cNvPr>
        <cdr:cNvSpPr txBox="1"/>
      </cdr:nvSpPr>
      <cdr:spPr>
        <a:xfrm xmlns:a="http://schemas.openxmlformats.org/drawingml/2006/main">
          <a:off x="4941277" y="2302329"/>
          <a:ext cx="1068894" cy="4680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0.46772</cdr:x>
      <cdr:y>0.55098</cdr:y>
    </cdr:from>
    <cdr:to>
      <cdr:x>0.57677</cdr:x>
      <cdr:y>0.65372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C08E6B9C-FD12-9A4F-90D4-E9990A60D8FB}"/>
            </a:ext>
          </a:extLst>
        </cdr:cNvPr>
        <cdr:cNvSpPr txBox="1"/>
      </cdr:nvSpPr>
      <cdr:spPr>
        <a:xfrm xmlns:a="http://schemas.openxmlformats.org/drawingml/2006/main">
          <a:off x="4622242" y="2334986"/>
          <a:ext cx="1077686" cy="4354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0.45292</cdr:x>
      <cdr:y>0.2229</cdr:y>
    </cdr:from>
    <cdr:to>
      <cdr:x>0.66234</cdr:x>
      <cdr:y>0.26182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3E3047AE-D9B1-614B-A7E5-6171ADC60E9B}"/>
            </a:ext>
          </a:extLst>
        </cdr:cNvPr>
        <cdr:cNvSpPr txBox="1"/>
      </cdr:nvSpPr>
      <cdr:spPr>
        <a:xfrm xmlns:a="http://schemas.openxmlformats.org/drawingml/2006/main">
          <a:off x="4555671" y="1028701"/>
          <a:ext cx="2106386" cy="1796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0.70168</cdr:x>
      <cdr:y>0.60805</cdr:y>
    </cdr:from>
    <cdr:to>
      <cdr:x>0.74749</cdr:x>
      <cdr:y>0.67668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F0BEC5B-77CB-F040-8EBC-F3F02B7CDD79}"/>
            </a:ext>
          </a:extLst>
        </cdr:cNvPr>
        <cdr:cNvSpPr txBox="1"/>
      </cdr:nvSpPr>
      <cdr:spPr>
        <a:xfrm xmlns:a="http://schemas.openxmlformats.org/drawingml/2006/main">
          <a:off x="7975600" y="2925803"/>
          <a:ext cx="520700" cy="330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0.66592</cdr:x>
      <cdr:y>0.47345</cdr:y>
    </cdr:from>
    <cdr:to>
      <cdr:x>0.74413</cdr:x>
      <cdr:y>0.57638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3A7B20C1-64D4-2E4C-8864-6B8768E30792}"/>
            </a:ext>
          </a:extLst>
        </cdr:cNvPr>
        <cdr:cNvSpPr txBox="1"/>
      </cdr:nvSpPr>
      <cdr:spPr>
        <a:xfrm xmlns:a="http://schemas.openxmlformats.org/drawingml/2006/main">
          <a:off x="7569200" y="2278103"/>
          <a:ext cx="889000" cy="495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45D88FAC-30DE-4C85-914E-ABD7C974DCE2}" type="datetimeFigureOut">
              <a:rPr lang="en-US" smtClean="0"/>
              <a:t>8/10/20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68FBA1E3-6EA9-438D-8784-7254D19C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51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EBF56713-CFCC-4402-8CEC-6B9297F4E396}" type="datetimeFigureOut">
              <a:rPr lang="en-US" smtClean="0"/>
              <a:t>8/10/20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7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1F0E3CFE-203C-4FC1-8021-EEDC0C03F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82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State Board of Finance Investment Operation and Returns, 3</a:t>
            </a:r>
            <a:r>
              <a:rPr lang="en-US" baseline="30000" dirty="0"/>
              <a:t>rd</a:t>
            </a:r>
            <a:r>
              <a:rPr lang="en-US" dirty="0"/>
              <a:t>  Quarter - 2019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E3CFE-203C-4FC1-8021-EEDC0C03FC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53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Fiscal Year 2016 through fiscal year 2019 quarterly total revenue comparison.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E3CFE-203C-4FC1-8021-EEDC0C03FC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32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Comparison</a:t>
            </a:r>
            <a:r>
              <a:rPr lang="en-US" baseline="0" dirty="0"/>
              <a:t> of total receipted revenue from FY 2005 to FY 2019, reported yearly.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E3CFE-203C-4FC1-8021-EEDC0C03FC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844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Fiscal </a:t>
            </a:r>
            <a:r>
              <a:rPr lang="en-US" baseline="0"/>
              <a:t>year monthly </a:t>
            </a:r>
            <a:r>
              <a:rPr lang="en-US" baseline="0" dirty="0"/>
              <a:t>comparison of money management balance and earnings.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E3CFE-203C-4FC1-8021-EEDC0C03FC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67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State Board of Finance Investment Operation and Returns, 3</a:t>
            </a:r>
            <a:r>
              <a:rPr lang="en-US" baseline="30000" dirty="0"/>
              <a:t>rd</a:t>
            </a:r>
            <a:r>
              <a:rPr lang="en-US" dirty="0"/>
              <a:t>  Quarter - 2019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E3CFE-203C-4FC1-8021-EEDC0C03FC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17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35949-BDAE-DD4B-8E7D-E6B1327296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221FA3-24FF-CD4A-AB63-203C7CCB63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92466-054A-B848-81B5-487F0A0E5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0291-D731-46A7-B442-B42F3CA4FDAE}" type="datetimeFigureOut">
              <a:rPr lang="en-US" smtClean="0"/>
              <a:t>8/10/20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9105A-C3B8-284B-8154-4C6118DD0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EF96F-AEDC-9D4C-BF74-709D3C1AB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407A-AC41-4E9E-B020-915C9454B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59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49DAC-63B3-2C4D-AE28-BD9EA60DD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568B7F-FD59-314B-A021-7AEC5348E3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32AF4-3652-1E43-9C52-A23A90A10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0291-D731-46A7-B442-B42F3CA4FDAE}" type="datetimeFigureOut">
              <a:rPr lang="en-US" smtClean="0"/>
              <a:t>8/10/20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AE67B-6250-6A40-B166-8C9A8CBC2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210AB-3FE8-7C44-81C7-C59A7BA72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407A-AC41-4E9E-B020-915C9454B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39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AF6BBA-3D7D-864C-9100-61DFF7EC45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1526D1-D8A0-1843-BF52-2B7E30089D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5D08B-6ECA-FF43-8F0B-758E6A4BE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0291-D731-46A7-B442-B42F3CA4FDAE}" type="datetimeFigureOut">
              <a:rPr lang="en-US" smtClean="0"/>
              <a:t>8/10/20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5723E-7558-E84D-A872-1EA64250C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1F94C-2C01-5748-9FFF-D35997E1C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407A-AC41-4E9E-B020-915C9454B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42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C488-917A-FC48-A3EB-24569BB98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2E066-5BF0-EB49-ACBF-F21A779D5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723E2-BC2F-D84D-8748-5E2119D96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0291-D731-46A7-B442-B42F3CA4FDAE}" type="datetimeFigureOut">
              <a:rPr lang="en-US" smtClean="0"/>
              <a:t>8/10/20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E99F1-4106-5948-B9C7-E7BCF5E24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B7B89-9E46-8B4A-9000-9157C902B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407A-AC41-4E9E-B020-915C9454B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92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EAC84-1675-2D47-AE11-260F3E95A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34B98-BB7C-A447-BA9D-279A8BEE0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625F3-BA20-3D42-A399-FC2B63FC4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0291-D731-46A7-B442-B42F3CA4FDAE}" type="datetimeFigureOut">
              <a:rPr lang="en-US" smtClean="0"/>
              <a:t>8/10/20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9CFD-F958-1545-BE3F-FFE0446E8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376E9-3E25-6F43-B8AE-BB09A7477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407A-AC41-4E9E-B020-915C9454B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968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861CC-6665-4D42-8A95-09BEF641A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19D22-3D19-784C-A270-F9DB901C1F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6B73A5-1E87-E942-8446-E6B21AEF74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EC141A-7130-5A4A-A650-04E70630E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0291-D731-46A7-B442-B42F3CA4FDAE}" type="datetimeFigureOut">
              <a:rPr lang="en-US" smtClean="0"/>
              <a:t>8/10/20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6555D5-4FB1-BB40-AE6F-EDD038DDC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335084-DAA9-A24B-97D2-CE3213D45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407A-AC41-4E9E-B020-915C9454B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54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98378-9A7C-4542-B028-45D5E874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30884B-9894-8E4A-B05E-03D06EBE8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0EF0B9-31F8-B14D-ABDD-1515B1505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FCA5FD-BBCE-584C-AF8C-6C56F2525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005351-4890-004C-8101-20821B76D7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03D223-19E0-C842-A256-85EE275BE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0291-D731-46A7-B442-B42F3CA4FDAE}" type="datetimeFigureOut">
              <a:rPr lang="en-US" smtClean="0"/>
              <a:t>8/10/20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CB893A-CD0D-CA4A-AE45-5795EF5FF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C0CECA-3B89-194F-8D29-366E45BD5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407A-AC41-4E9E-B020-915C9454B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773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46E6F-B2E7-2A4E-80AD-FC5C7FE46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5E0FD4-A54E-1544-A1CC-9213B4DBE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0291-D731-46A7-B442-B42F3CA4FDAE}" type="datetimeFigureOut">
              <a:rPr lang="en-US" smtClean="0"/>
              <a:t>8/10/20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EFFA95-B765-7946-85FD-1518EE3F3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721738-D30E-5646-94F4-A2453B6B4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407A-AC41-4E9E-B020-915C9454B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0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86B1A7-30CD-0F41-B09F-BE9BDB0FD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0291-D731-46A7-B442-B42F3CA4FDAE}" type="datetimeFigureOut">
              <a:rPr lang="en-US" smtClean="0"/>
              <a:t>8/10/20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6DF899-35B1-644A-9FFA-2D925FB99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71CF8B-57B5-7142-87C9-9278E0DC0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407A-AC41-4E9E-B020-915C9454B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77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3390B-5C5E-B940-BF75-B64D1A59B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ABB7B-0927-784B-A6BD-35650C045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76CD6E-AFBE-D443-9688-E15801DFE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B396C0-659B-DD45-B6C8-C06536BAF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0291-D731-46A7-B442-B42F3CA4FDAE}" type="datetimeFigureOut">
              <a:rPr lang="en-US" smtClean="0"/>
              <a:t>8/10/20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369343-6CE5-3145-82E2-58D010BE5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B6757D-C6C9-AC45-8E1E-A8D5AB64B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407A-AC41-4E9E-B020-915C9454B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67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19EBF-DBC3-B747-A002-E6E00DF07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E4C289-8E19-C243-8E68-75FAD65B7A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D2CCD7-B6BE-3E44-A7D6-3C7CA3AF84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F880E8-F4F1-4242-B003-2F294A564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0291-D731-46A7-B442-B42F3CA4FDAE}" type="datetimeFigureOut">
              <a:rPr lang="en-US" smtClean="0"/>
              <a:t>8/10/20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5A75A-F064-CF4A-A16E-9D347BF9A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D7BC56-BE3C-D448-8F06-EF8041EDA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407A-AC41-4E9E-B020-915C9454B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2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CE95A2-80B4-0A4B-A14E-BB1BD4CB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780120-788C-3D45-9151-684C79F8E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E52CE-4207-254C-912A-ECD346F2C6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40291-D731-46A7-B442-B42F3CA4FDAE}" type="datetimeFigureOut">
              <a:rPr lang="en-US" smtClean="0"/>
              <a:t>8/10/20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9C1B4-42FE-BE44-8BE2-44AA6DEE6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AF3EA-BE5B-EF41-B3DB-7B25345AAB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8407A-AC41-4E9E-B020-915C9454B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25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4886325"/>
          </a:xfrm>
          <a:solidFill>
            <a:srgbClr val="E6E6E6"/>
          </a:solidFill>
        </p:spPr>
        <p:txBody>
          <a:bodyPr anchor="ctr" anchorCtr="0"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Board of Finance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Investment Operation and Returns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Quarter  FY2020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886325"/>
            <a:ext cx="12192000" cy="1971675"/>
          </a:xfrm>
        </p:spPr>
        <p:txBody>
          <a:bodyPr rIns="1371600" anchor="ctr" anchorCtr="0">
            <a:noAutofit/>
          </a:bodyPr>
          <a:lstStyle/>
          <a:p>
            <a:pPr algn="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Dennis Milligan</a:t>
            </a:r>
          </a:p>
          <a:p>
            <a:pPr algn="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Arkansas Treasurer of State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071311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716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31B3D3-A365-154C-9A6C-6072B030A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Treasury Portfolio Allocation</a:t>
            </a:r>
            <a:b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*as of June 30, 2020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590625A-FB5E-4050-9A34-CF14FE22EA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2863266"/>
              </p:ext>
            </p:extLst>
          </p:nvPr>
        </p:nvGraphicFramePr>
        <p:xfrm>
          <a:off x="3657600" y="293914"/>
          <a:ext cx="8213271" cy="6188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9016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7291C-3B60-734D-8716-381D3AEC3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Short-Term Investment Revenue, Receipted</a:t>
            </a:r>
            <a:br>
              <a:rPr lang="en-US" b="1" dirty="0"/>
            </a:br>
            <a:r>
              <a:rPr lang="en-US" sz="2400" b="1" dirty="0"/>
              <a:t>4th Quarter FY 2020</a:t>
            </a:r>
            <a:endParaRPr lang="en-US" b="1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45BE100-57A5-CF42-A758-914E0ACF3E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4956806"/>
              </p:ext>
            </p:extLst>
          </p:nvPr>
        </p:nvGraphicFramePr>
        <p:xfrm>
          <a:off x="1125415" y="2057400"/>
          <a:ext cx="9882554" cy="4237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4465AA2-3F61-724B-91F5-FE2E632A1C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691717"/>
              </p:ext>
            </p:extLst>
          </p:nvPr>
        </p:nvGraphicFramePr>
        <p:xfrm>
          <a:off x="3467100" y="4732564"/>
          <a:ext cx="1041400" cy="19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1400">
                  <a:extLst>
                    <a:ext uri="{9D8B030D-6E8A-4147-A177-3AD203B41FA5}">
                      <a16:colId xmlns:a16="http://schemas.microsoft.com/office/drawing/2014/main" val="385922755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316,624.25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400534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03B08E2-DE37-0B41-B072-FB9EDFED36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993252"/>
              </p:ext>
            </p:extLst>
          </p:nvPr>
        </p:nvGraphicFramePr>
        <p:xfrm>
          <a:off x="5801527" y="4718957"/>
          <a:ext cx="1041400" cy="19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1400">
                  <a:extLst>
                    <a:ext uri="{9D8B030D-6E8A-4147-A177-3AD203B41FA5}">
                      <a16:colId xmlns:a16="http://schemas.microsoft.com/office/drawing/2014/main" val="147433459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490,780.40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538823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BDCEBE1-295B-154E-A402-4E2D72B9A7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985528"/>
              </p:ext>
            </p:extLst>
          </p:nvPr>
        </p:nvGraphicFramePr>
        <p:xfrm>
          <a:off x="8203083" y="4718957"/>
          <a:ext cx="1041400" cy="19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1400">
                  <a:extLst>
                    <a:ext uri="{9D8B030D-6E8A-4147-A177-3AD203B41FA5}">
                      <a16:colId xmlns:a16="http://schemas.microsoft.com/office/drawing/2014/main" val="26063873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415,359.04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057622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B8FD725-FC38-9F4C-BCCB-B51194F2E0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598208"/>
              </p:ext>
            </p:extLst>
          </p:nvPr>
        </p:nvGraphicFramePr>
        <p:xfrm>
          <a:off x="3463471" y="3500264"/>
          <a:ext cx="1041400" cy="19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1400">
                  <a:extLst>
                    <a:ext uri="{9D8B030D-6E8A-4147-A177-3AD203B41FA5}">
                      <a16:colId xmlns:a16="http://schemas.microsoft.com/office/drawing/2014/main" val="83488561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419,597.89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3827843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C15D59A-AE76-4046-8EE5-30AA9A577E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329717"/>
              </p:ext>
            </p:extLst>
          </p:nvPr>
        </p:nvGraphicFramePr>
        <p:xfrm>
          <a:off x="5738586" y="3401901"/>
          <a:ext cx="1041400" cy="19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1400">
                  <a:extLst>
                    <a:ext uri="{9D8B030D-6E8A-4147-A177-3AD203B41FA5}">
                      <a16:colId xmlns:a16="http://schemas.microsoft.com/office/drawing/2014/main" val="302987789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38,291.65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663323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57D67B4-992E-0E48-B50A-7D783038C4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158932"/>
              </p:ext>
            </p:extLst>
          </p:nvPr>
        </p:nvGraphicFramePr>
        <p:xfrm>
          <a:off x="8298264" y="3526971"/>
          <a:ext cx="1041400" cy="177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1400">
                  <a:extLst>
                    <a:ext uri="{9D8B030D-6E8A-4147-A177-3AD203B41FA5}">
                      <a16:colId xmlns:a16="http://schemas.microsoft.com/office/drawing/2014/main" val="3048025236"/>
                    </a:ext>
                  </a:extLst>
                </a:gridCol>
              </a:tblGrid>
              <a:tr h="1579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$         95,706.89 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195202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718352FC-5070-784C-922B-888A5830DD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33269"/>
              </p:ext>
            </p:extLst>
          </p:nvPr>
        </p:nvGraphicFramePr>
        <p:xfrm>
          <a:off x="3331028" y="2337205"/>
          <a:ext cx="1714500" cy="2419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4500">
                  <a:extLst>
                    <a:ext uri="{9D8B030D-6E8A-4147-A177-3AD203B41FA5}">
                      <a16:colId xmlns:a16="http://schemas.microsoft.com/office/drawing/2014/main" val="41893148"/>
                    </a:ext>
                  </a:extLst>
                </a:gridCol>
              </a:tblGrid>
              <a:tr h="24193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 $      736,222.14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619194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18D5FFED-FE48-1F46-B221-938ADB1A91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65080"/>
              </p:ext>
            </p:extLst>
          </p:nvPr>
        </p:nvGraphicFramePr>
        <p:xfrm>
          <a:off x="5660571" y="2944623"/>
          <a:ext cx="1440543" cy="3229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0543">
                  <a:extLst>
                    <a:ext uri="{9D8B030D-6E8A-4147-A177-3AD203B41FA5}">
                      <a16:colId xmlns:a16="http://schemas.microsoft.com/office/drawing/2014/main" val="632478002"/>
                    </a:ext>
                  </a:extLst>
                </a:gridCol>
              </a:tblGrid>
              <a:tr h="32291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 $      529,072.05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3199393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2A574CEC-7B82-8543-929E-BC5DC861B0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791373"/>
              </p:ext>
            </p:extLst>
          </p:nvPr>
        </p:nvGraphicFramePr>
        <p:xfrm>
          <a:off x="8048590" y="3106082"/>
          <a:ext cx="1350386" cy="227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0386">
                  <a:extLst>
                    <a:ext uri="{9D8B030D-6E8A-4147-A177-3AD203B41FA5}">
                      <a16:colId xmlns:a16="http://schemas.microsoft.com/office/drawing/2014/main" val="1688920578"/>
                    </a:ext>
                  </a:extLst>
                </a:gridCol>
              </a:tblGrid>
              <a:tr h="227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 $      511,065.93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2472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5746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91D80-2695-0D47-9188-E81FC3DE8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Long-Term Investment Revenue, Receipted</a:t>
            </a:r>
            <a:br>
              <a:rPr lang="en-US" b="1" dirty="0"/>
            </a:br>
            <a:r>
              <a:rPr lang="en-US" sz="2400" b="1" dirty="0"/>
              <a:t>4th Quarter FY 2020</a:t>
            </a:r>
            <a:endParaRPr lang="en-US" b="1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EC0594E-5C12-2E46-A77A-ECD3C0EFC3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3693120"/>
              </p:ext>
            </p:extLst>
          </p:nvPr>
        </p:nvGraphicFramePr>
        <p:xfrm>
          <a:off x="1159329" y="1877785"/>
          <a:ext cx="10058400" cy="4615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F544184-B4A0-4F4A-B76B-B2D608F935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480863"/>
              </p:ext>
            </p:extLst>
          </p:nvPr>
        </p:nvGraphicFramePr>
        <p:xfrm>
          <a:off x="3548743" y="2481943"/>
          <a:ext cx="1349828" cy="2228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9828">
                  <a:extLst>
                    <a:ext uri="{9D8B030D-6E8A-4147-A177-3AD203B41FA5}">
                      <a16:colId xmlns:a16="http://schemas.microsoft.com/office/drawing/2014/main" val="407723748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 $  3,985,412.85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509359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7A040E6-A9B6-3044-9E77-7A8298979F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464342"/>
              </p:ext>
            </p:extLst>
          </p:nvPr>
        </p:nvGraphicFramePr>
        <p:xfrm>
          <a:off x="5715000" y="2079444"/>
          <a:ext cx="1534886" cy="2228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4886">
                  <a:extLst>
                    <a:ext uri="{9D8B030D-6E8A-4147-A177-3AD203B41FA5}">
                      <a16:colId xmlns:a16="http://schemas.microsoft.com/office/drawing/2014/main" val="26923341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$4,590,795.63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667247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E0430E6-A1B0-4B42-80ED-2B2B37D766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054645"/>
              </p:ext>
            </p:extLst>
          </p:nvPr>
        </p:nvGraphicFramePr>
        <p:xfrm>
          <a:off x="8360229" y="4286250"/>
          <a:ext cx="1502228" cy="2228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2228">
                  <a:extLst>
                    <a:ext uri="{9D8B030D-6E8A-4147-A177-3AD203B41FA5}">
                      <a16:colId xmlns:a16="http://schemas.microsoft.com/office/drawing/2014/main" val="217718207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 $  1,070,755.20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3076110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BAF9AC6-6E2D-924A-BC3C-39AE7BF081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061279"/>
              </p:ext>
            </p:extLst>
          </p:nvPr>
        </p:nvGraphicFramePr>
        <p:xfrm>
          <a:off x="3548743" y="5189083"/>
          <a:ext cx="1041400" cy="19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1400">
                  <a:extLst>
                    <a:ext uri="{9D8B030D-6E8A-4147-A177-3AD203B41FA5}">
                      <a16:colId xmlns:a16="http://schemas.microsoft.com/office/drawing/2014/main" val="131388329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3,239,923.55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0988508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7E82F5B4-A48D-EA4D-A800-446AF63928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662977"/>
              </p:ext>
            </p:extLst>
          </p:nvPr>
        </p:nvGraphicFramePr>
        <p:xfrm>
          <a:off x="6026150" y="5173605"/>
          <a:ext cx="1041400" cy="19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1400">
                  <a:extLst>
                    <a:ext uri="{9D8B030D-6E8A-4147-A177-3AD203B41FA5}">
                      <a16:colId xmlns:a16="http://schemas.microsoft.com/office/drawing/2014/main" val="106027463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$1,738,004.65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0097806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8F73F49B-CC2C-AF4E-BEB5-577F974BFE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003457"/>
              </p:ext>
            </p:extLst>
          </p:nvPr>
        </p:nvGraphicFramePr>
        <p:xfrm>
          <a:off x="8393793" y="5254852"/>
          <a:ext cx="1041400" cy="19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1400">
                  <a:extLst>
                    <a:ext uri="{9D8B030D-6E8A-4147-A177-3AD203B41FA5}">
                      <a16:colId xmlns:a16="http://schemas.microsoft.com/office/drawing/2014/main" val="396684933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1,024,052.46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0243977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3653C7B8-BE0B-BB48-9BC7-D077AFA16C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4500"/>
              </p:ext>
            </p:extLst>
          </p:nvPr>
        </p:nvGraphicFramePr>
        <p:xfrm>
          <a:off x="3548743" y="3269575"/>
          <a:ext cx="1041400" cy="19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1400">
                  <a:extLst>
                    <a:ext uri="{9D8B030D-6E8A-4147-A177-3AD203B41FA5}">
                      <a16:colId xmlns:a16="http://schemas.microsoft.com/office/drawing/2014/main" val="116632844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745,489.30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017114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A258555C-392D-F149-8536-335A60D650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789519"/>
              </p:ext>
            </p:extLst>
          </p:nvPr>
        </p:nvGraphicFramePr>
        <p:xfrm>
          <a:off x="5961743" y="4027486"/>
          <a:ext cx="1041400" cy="19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1400">
                  <a:extLst>
                    <a:ext uri="{9D8B030D-6E8A-4147-A177-3AD203B41FA5}">
                      <a16:colId xmlns:a16="http://schemas.microsoft.com/office/drawing/2014/main" val="4954893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2,155,006.38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3102842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47A23A04-1400-3A45-8371-4480D99E76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99191"/>
              </p:ext>
            </p:extLst>
          </p:nvPr>
        </p:nvGraphicFramePr>
        <p:xfrm>
          <a:off x="9577754" y="4998583"/>
          <a:ext cx="1639976" cy="2562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9976">
                  <a:extLst>
                    <a:ext uri="{9D8B030D-6E8A-4147-A177-3AD203B41FA5}">
                      <a16:colId xmlns:a16="http://schemas.microsoft.com/office/drawing/2014/main" val="4207871264"/>
                    </a:ext>
                  </a:extLst>
                </a:gridCol>
              </a:tblGrid>
              <a:tr h="25627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14,815.59 - Agencies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8350034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1DE86DE1-DEBD-D146-AC6D-C87E4322F3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99655"/>
              </p:ext>
            </p:extLst>
          </p:nvPr>
        </p:nvGraphicFramePr>
        <p:xfrm>
          <a:off x="6026150" y="2912324"/>
          <a:ext cx="1041400" cy="19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1400">
                  <a:extLst>
                    <a:ext uri="{9D8B030D-6E8A-4147-A177-3AD203B41FA5}">
                      <a16:colId xmlns:a16="http://schemas.microsoft.com/office/drawing/2014/main" val="340400628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618,686.29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2305485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192D89AC-ACF6-6047-9534-8F814A2CE1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778457"/>
              </p:ext>
            </p:extLst>
          </p:nvPr>
        </p:nvGraphicFramePr>
        <p:xfrm>
          <a:off x="6188529" y="2497981"/>
          <a:ext cx="1349828" cy="2228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9828">
                  <a:extLst>
                    <a:ext uri="{9D8B030D-6E8A-4147-A177-3AD203B41FA5}">
                      <a16:colId xmlns:a16="http://schemas.microsoft.com/office/drawing/2014/main" val="3199426948"/>
                    </a:ext>
                  </a:extLst>
                </a:gridCol>
              </a:tblGrid>
              <a:tr h="222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79,098.31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580844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5213E683-1B04-524E-B0A1-8403772C75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516250"/>
              </p:ext>
            </p:extLst>
          </p:nvPr>
        </p:nvGraphicFramePr>
        <p:xfrm>
          <a:off x="8140701" y="4747146"/>
          <a:ext cx="1041400" cy="19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1400">
                  <a:extLst>
                    <a:ext uri="{9D8B030D-6E8A-4147-A177-3AD203B41FA5}">
                      <a16:colId xmlns:a16="http://schemas.microsoft.com/office/drawing/2014/main" val="210216191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31,887.15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4093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653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+mn-lt"/>
                <a:cs typeface="Times New Roman" panose="02020603050405020304" pitchFamily="18" charset="0"/>
              </a:rPr>
              <a:t>Total Revenue per Quarter</a:t>
            </a:r>
            <a:br>
              <a:rPr lang="en-US" sz="4800" dirty="0">
                <a:latin typeface="+mn-lt"/>
                <a:cs typeface="Times New Roman" panose="02020603050405020304" pitchFamily="18" charset="0"/>
              </a:rPr>
            </a:br>
            <a:r>
              <a:rPr lang="en-US" sz="2000" dirty="0">
                <a:latin typeface="+mn-lt"/>
                <a:cs typeface="Times New Roman" panose="02020603050405020304" pitchFamily="18" charset="0"/>
              </a:rPr>
              <a:t>FY 16 – FY 20</a:t>
            </a:r>
            <a:endParaRPr lang="en-US" sz="2200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6222407-3B9A-9247-A7FD-79D63DACEE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2944883"/>
              </p:ext>
            </p:extLst>
          </p:nvPr>
        </p:nvGraphicFramePr>
        <p:xfrm>
          <a:off x="838200" y="1177637"/>
          <a:ext cx="10515600" cy="5178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407A-AC41-4E9E-B020-915C9454B0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19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+mn-lt"/>
                <a:cs typeface="Times New Roman" panose="02020603050405020304" pitchFamily="18" charset="0"/>
              </a:rPr>
              <a:t>Historical Timeline FY 2010-2020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B1AAEC1-314F-7545-BC9B-7211FF47DD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9889779"/>
              </p:ext>
            </p:extLst>
          </p:nvPr>
        </p:nvGraphicFramePr>
        <p:xfrm>
          <a:off x="431800" y="1544597"/>
          <a:ext cx="11366500" cy="4811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407A-AC41-4E9E-B020-915C9454B017}" type="slidenum">
              <a:rPr lang="en-US" smtClean="0"/>
              <a:t>6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BA5AC7-3C7D-2647-B015-40E6452E20A4}"/>
              </a:ext>
            </a:extLst>
          </p:cNvPr>
          <p:cNvSpPr txBox="1"/>
          <p:nvPr/>
        </p:nvSpPr>
        <p:spPr>
          <a:xfrm>
            <a:off x="3733800" y="990600"/>
            <a:ext cx="532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Times New Roman" panose="02020603050405020304" pitchFamily="18" charset="0"/>
              </a:rPr>
              <a:t>Total Revenue, All Sources, Receipted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BABCA7-94F3-D04C-AC36-0615603A88E3}"/>
              </a:ext>
            </a:extLst>
          </p:cNvPr>
          <p:cNvSpPr txBox="1"/>
          <p:nvPr/>
        </p:nvSpPr>
        <p:spPr>
          <a:xfrm rot="16200000">
            <a:off x="-516347" y="3811973"/>
            <a:ext cx="2097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Revenue in USD - Millions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D12FAA-DD96-EB40-878A-66943762A377}"/>
              </a:ext>
            </a:extLst>
          </p:cNvPr>
          <p:cNvSpPr txBox="1"/>
          <p:nvPr/>
        </p:nvSpPr>
        <p:spPr>
          <a:xfrm rot="16200000">
            <a:off x="5779845" y="4868216"/>
            <a:ext cx="967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$22.31</a:t>
            </a:r>
          </a:p>
        </p:txBody>
      </p:sp>
    </p:spTree>
    <p:extLst>
      <p:ext uri="{BB962C8B-B14F-4D97-AF65-F5344CB8AC3E}">
        <p14:creationId xmlns:p14="http://schemas.microsoft.com/office/powerpoint/2010/main" val="4126086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36914"/>
          </a:xfrm>
        </p:spPr>
        <p:txBody>
          <a:bodyPr>
            <a:normAutofit/>
          </a:bodyPr>
          <a:lstStyle/>
          <a:p>
            <a:pPr algn="ctr">
              <a:lnSpc>
                <a:spcPct val="125000"/>
              </a:lnSpc>
            </a:pPr>
            <a:r>
              <a:rPr lang="en-US" sz="3600" dirty="0">
                <a:latin typeface="+mn-lt"/>
                <a:cs typeface="Times New Roman" panose="02020603050405020304" pitchFamily="18" charset="0"/>
              </a:rPr>
              <a:t>Money Management Earnings / Return on Investment</a:t>
            </a:r>
            <a:br>
              <a:rPr lang="en-US" sz="3600" dirty="0">
                <a:latin typeface="+mn-lt"/>
                <a:cs typeface="Times New Roman" panose="02020603050405020304" pitchFamily="18" charset="0"/>
              </a:rPr>
            </a:br>
            <a:r>
              <a:rPr lang="en-US" sz="1600" dirty="0">
                <a:latin typeface="+mn-lt"/>
                <a:cs typeface="Times New Roman" panose="02020603050405020304" pitchFamily="18" charset="0"/>
              </a:rPr>
              <a:t>FY17- FY20</a:t>
            </a:r>
            <a:endParaRPr lang="en-US" sz="36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407A-AC41-4E9E-B020-915C9454B017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1E24013-F52A-934F-9714-A6B9CD5461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4885516"/>
              </p:ext>
            </p:extLst>
          </p:nvPr>
        </p:nvGraphicFramePr>
        <p:xfrm>
          <a:off x="536448" y="1274064"/>
          <a:ext cx="11119104" cy="5245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28084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973AAB7-ECFF-EA40-9573-22DFAD5C45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9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36" r="26797"/>
          <a:stretch/>
        </p:blipFill>
        <p:spPr>
          <a:xfrm>
            <a:off x="1" y="-1"/>
            <a:ext cx="12192000" cy="7240949"/>
          </a:xfrm>
          <a:prstGeom prst="rect">
            <a:avLst/>
          </a:prstGeom>
          <a:ln w="66675"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DEB168D-5DA4-B143-8E0F-9C2AE04071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18" y="600075"/>
            <a:ext cx="3699164" cy="369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58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244</Words>
  <Application>Microsoft Macintosh PowerPoint</Application>
  <PresentationFormat>Widescreen</PresentationFormat>
  <Paragraphs>59</Paragraphs>
  <Slides>8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State Board of Finance Investment Operation and Returns 4th Quarter  FY2020</vt:lpstr>
      <vt:lpstr>Treasury Portfolio Allocation *as of June 30, 2020</vt:lpstr>
      <vt:lpstr>Short-Term Investment Revenue, Receipted 4th Quarter FY 2020</vt:lpstr>
      <vt:lpstr>Long-Term Investment Revenue, Receipted 4th Quarter FY 2020</vt:lpstr>
      <vt:lpstr>Total Revenue per Quarter FY 16 – FY 20</vt:lpstr>
      <vt:lpstr>Historical Timeline FY 2010-2020</vt:lpstr>
      <vt:lpstr>Money Management Earnings / Return on Investment FY17- FY20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Board of Finance Investment Operation and Returns 4th Quarter  FY2020</dc:title>
  <dc:creator>Stacy Peterson</dc:creator>
  <cp:lastModifiedBy>Stacy Peterson</cp:lastModifiedBy>
  <cp:revision>7</cp:revision>
  <cp:lastPrinted>2020-07-22T14:37:03Z</cp:lastPrinted>
  <dcterms:created xsi:type="dcterms:W3CDTF">2020-07-15T21:13:46Z</dcterms:created>
  <dcterms:modified xsi:type="dcterms:W3CDTF">2020-08-10T14:50:46Z</dcterms:modified>
</cp:coreProperties>
</file>